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0" r:id="rId2"/>
    <p:sldId id="301" r:id="rId3"/>
    <p:sldId id="297" r:id="rId4"/>
    <p:sldId id="292" r:id="rId5"/>
    <p:sldId id="306" r:id="rId6"/>
    <p:sldId id="317" r:id="rId7"/>
    <p:sldId id="311" r:id="rId8"/>
    <p:sldId id="316" r:id="rId9"/>
    <p:sldId id="310" r:id="rId10"/>
    <p:sldId id="308" r:id="rId11"/>
    <p:sldId id="312" r:id="rId12"/>
    <p:sldId id="313" r:id="rId13"/>
    <p:sldId id="314" r:id="rId14"/>
    <p:sldId id="315" r:id="rId15"/>
    <p:sldId id="305" r:id="rId16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6"/>
    <p:restoredTop sz="94595"/>
  </p:normalViewPr>
  <p:slideViewPr>
    <p:cSldViewPr snapToObjects="1">
      <p:cViewPr varScale="1">
        <p:scale>
          <a:sx n="156" d="100"/>
          <a:sy n="156" d="100"/>
        </p:scale>
        <p:origin x="1061" y="10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34C1A-E29B-6107-C6F5-C233D85FF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D258-7095-44AB-8F1D-87187E99F2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45EB-8BE6-4EC7-8502-4C1509F82773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1DF99-475D-4A2D-6D95-4C470C64B3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25290-BC8B-3405-BAEC-DE960B088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4D3B6-ACA5-42DD-9B35-756E9DAC6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48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3/10/2024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649B36D4-D140-944B-AE81-4C06CDCE1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6031A5F2-1C1B-6A42-BB4C-A95CF5E347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2F8FE-E496-A741-9CAB-E8ABBC4FF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577" y="3347157"/>
            <a:ext cx="5430203" cy="321394"/>
          </a:xfrm>
        </p:spPr>
        <p:txBody>
          <a:bodyPr/>
          <a:lstStyle/>
          <a:p>
            <a:r>
              <a:rPr lang="en-US" dirty="0"/>
              <a:t>Jincong Li </a:t>
            </a:r>
          </a:p>
          <a:p>
            <a:r>
              <a:rPr lang="en-US" dirty="0"/>
              <a:t>March 11th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24F13-5DBB-FC4B-8CBE-E228E86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CHBE 552 Project</a:t>
            </a:r>
            <a:br>
              <a:rPr lang="en-US" dirty="0">
                <a:ea typeface="ＭＳ Ｐゴシック" charset="-128"/>
              </a:rPr>
            </a:br>
            <a:r>
              <a:rPr lang="en-US" sz="2000" b="0" i="0" dirty="0">
                <a:solidFill>
                  <a:srgbClr val="0D0D0D"/>
                </a:solidFill>
                <a:effectLst/>
                <a:latin typeface="+mj-lt"/>
              </a:rPr>
              <a:t>Comparison of the Simplex Optimization Method with the Gauss-Newton Method for Parameter Estimation in Algebraic Models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b="1" dirty="0"/>
                  <a:t>) of the adsorption model (equation 1) of [1]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sSup>
                          <m:sSup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p>
                                  <m:sSupPr>
                                    <m:ctrlP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∗ 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altLang="en-US" b="1" dirty="0"/>
              </a:p>
              <a:p>
                <a:pPr marL="825750" lvl="2" indent="-285750"/>
                <a:endParaRPr lang="en-US" altLang="en-US" b="1" dirty="0"/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amount adsorbed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saturation amount adsorbed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equilibrium constant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pressure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parameter that characterizes the system heterogeneity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95 % confidence interval of the parameters</a:t>
                </a:r>
              </a:p>
              <a:p>
                <a:endParaRPr lang="en-CA" altLang="en-US" dirty="0"/>
              </a:p>
            </p:txBody>
          </p:sp>
        </mc:Choice>
        <mc:Fallback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1: Adsorption of 1,2 </a:t>
            </a:r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Dichloropropane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8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en-US" b="1" dirty="0"/>
                  <a:t>) in equation (3) of [2]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Object equation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CA" alt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altLang="en-US" b="1" dirty="0"/>
                  <a:t> </a:t>
                </a:r>
                <a:r>
                  <a:rPr lang="en-CA" altLang="en-US" dirty="0"/>
                  <a:t>is the conversion of acetic acid</a:t>
                </a:r>
              </a:p>
              <a:p>
                <a:pPr marL="825750" lvl="2" indent="-285750"/>
                <a14:m>
                  <m:oMath xmlns:m="http://schemas.openxmlformats.org/officeDocument/2006/math"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altLang="en-US" dirty="0"/>
                  <a:t> is the </a:t>
                </a:r>
                <a:r>
                  <a:rPr lang="en-US" altLang="en-US" dirty="0"/>
                  <a:t>catalyst mass/acetic acid molar flow rate into the reactor ratio</a:t>
                </a:r>
                <a:endParaRPr lang="en-CA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95 % confidence interval of the parameters</a:t>
                </a:r>
              </a:p>
            </p:txBody>
          </p:sp>
        </mc:Choice>
        <mc:Fallback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2:  MnO2-Catalyzed Acetic Acid Oxidation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F0449-B2F0-AB7D-7283-3155102B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7380"/>
            <a:ext cx="3656328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Python</a:t>
            </a:r>
          </a:p>
          <a:p>
            <a:pPr marL="825750" lvl="2" indent="-285750"/>
            <a:r>
              <a:rPr lang="en-CA" altLang="en-US" dirty="0"/>
              <a:t>Without high level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Data set from the reference</a:t>
            </a:r>
          </a:p>
          <a:p>
            <a:pPr marL="825750" lvl="2" indent="-285750"/>
            <a:r>
              <a:rPr lang="en-CA" altLang="en-US" dirty="0"/>
              <a:t>e.g.</a:t>
            </a:r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825750" lvl="2" indent="-285750"/>
            <a:endParaRPr lang="en-CA" altLang="en-US" dirty="0"/>
          </a:p>
          <a:p>
            <a:pPr marL="285750" lvl="1" indent="-285750"/>
            <a:r>
              <a:rPr lang="en-CA" altLang="en-US" b="1" dirty="0"/>
              <a:t>Validation</a:t>
            </a:r>
            <a:r>
              <a:rPr lang="en-CA" alt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379FC-398F-0F17-7C90-3D9B2032845C}"/>
              </a:ext>
            </a:extLst>
          </p:cNvPr>
          <p:cNvSpPr txBox="1"/>
          <p:nvPr/>
        </p:nvSpPr>
        <p:spPr>
          <a:xfrm>
            <a:off x="2627784" y="4212513"/>
            <a:ext cx="3448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1: Example of date set from reference [1]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7ED0E-30DC-4F3C-F527-02426846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"/>
          <a:stretch/>
        </p:blipFill>
        <p:spPr>
          <a:xfrm>
            <a:off x="1691681" y="2139702"/>
            <a:ext cx="5256584" cy="19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3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[1]: </a:t>
            </a:r>
            <a:r>
              <a:rPr lang="en-US" altLang="en-US" b="1" dirty="0"/>
              <a:t>Zhang et al., "Adsorption of 1,2-Dichloropropane on Activated Carbon", J Chem Eng Data, 2001, 46, 662-664.</a:t>
            </a:r>
          </a:p>
          <a:p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[2]: </a:t>
            </a:r>
            <a:r>
              <a:rPr lang="en-US" altLang="en-US" b="1" dirty="0"/>
              <a:t>Yu and Savage, "Kinetics of MnO2-catalysed acetic acid oxidation in supercritical water", Ind. Eng. Chem. Res. 2000, 39, 4014-4019.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5461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Introduction </a:t>
            </a:r>
          </a:p>
          <a:p>
            <a:pPr marL="825750" lvl="2" indent="-285750"/>
            <a:r>
              <a:rPr lang="en-US" sz="1400" dirty="0">
                <a:solidFill>
                  <a:srgbClr val="0D0D0D"/>
                </a:solidFill>
              </a:rPr>
              <a:t>P</a:t>
            </a:r>
            <a:r>
              <a:rPr lang="en-US" sz="1400" b="0" i="0" dirty="0">
                <a:solidFill>
                  <a:srgbClr val="0D0D0D"/>
                </a:solidFill>
                <a:effectLst/>
              </a:rPr>
              <a:t>arameter </a:t>
            </a:r>
            <a:r>
              <a:rPr lang="en-US" sz="1400" dirty="0">
                <a:solidFill>
                  <a:srgbClr val="0D0D0D"/>
                </a:solidFill>
              </a:rPr>
              <a:t>E</a:t>
            </a:r>
            <a:r>
              <a:rPr lang="en-US" sz="1400" b="0" i="0" dirty="0">
                <a:solidFill>
                  <a:srgbClr val="0D0D0D"/>
                </a:solidFill>
                <a:effectLst/>
              </a:rPr>
              <a:t>stimation</a:t>
            </a:r>
          </a:p>
          <a:p>
            <a:pPr marL="825750" lvl="2" indent="-285750"/>
            <a:r>
              <a:rPr lang="en-US" sz="1400" dirty="0">
                <a:solidFill>
                  <a:srgbClr val="0D0D0D"/>
                </a:solidFill>
              </a:rPr>
              <a:t>Simplex Optimization Method </a:t>
            </a:r>
          </a:p>
          <a:p>
            <a:pPr marL="825750" lvl="2" indent="-285750"/>
            <a:r>
              <a:rPr lang="en-US" sz="1400" dirty="0">
                <a:solidFill>
                  <a:srgbClr val="0D0D0D"/>
                </a:solidFill>
              </a:rPr>
              <a:t>Gauss-Newton Method</a:t>
            </a:r>
          </a:p>
          <a:p>
            <a:pPr marL="285750" lvl="1" indent="-285750"/>
            <a:r>
              <a:rPr lang="en-CA" altLang="en-US" b="1" dirty="0"/>
              <a:t>Problem 1 &amp; 2</a:t>
            </a:r>
          </a:p>
          <a:p>
            <a:pPr marL="825750" lvl="2" indent="-285750"/>
            <a:r>
              <a:rPr lang="en-US" altLang="en-US" sz="1400" dirty="0">
                <a:solidFill>
                  <a:srgbClr val="0D0D0D"/>
                </a:solidFill>
              </a:rPr>
              <a:t>Objective Function &amp; Constraint</a:t>
            </a:r>
            <a:endParaRPr lang="en-CA" altLang="en-US" sz="14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Approach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Expected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Reference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Introduction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What is parameter estimation?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When to use?</a:t>
            </a:r>
          </a:p>
          <a:p>
            <a:pPr marL="825750" lvl="2" indent="-285750"/>
            <a:r>
              <a:rPr lang="en-US" altLang="en-US" dirty="0"/>
              <a:t>Developing new models / Updating existing models</a:t>
            </a:r>
          </a:p>
          <a:p>
            <a:pPr marL="825750" lvl="2" indent="-285750"/>
            <a:r>
              <a:rPr lang="en-US" altLang="en-US" dirty="0"/>
              <a:t>Predicting future outcomes</a:t>
            </a:r>
          </a:p>
          <a:p>
            <a:pPr marL="825750" lvl="2" indent="-285750"/>
            <a:r>
              <a:rPr lang="en-US" altLang="en-US" dirty="0"/>
              <a:t>Optimizing processes and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Significance</a:t>
            </a:r>
          </a:p>
          <a:p>
            <a:pPr marL="825750" lvl="2" indent="-285750"/>
            <a:r>
              <a:rPr lang="en-CA" altLang="en-US" dirty="0"/>
              <a:t>Accuracy and predictive power</a:t>
            </a:r>
          </a:p>
          <a:p>
            <a:pPr marL="825750" lvl="2" indent="-285750"/>
            <a:r>
              <a:rPr lang="en-CA" altLang="en-US" dirty="0"/>
              <a:t>Understanding system dynamics</a:t>
            </a:r>
          </a:p>
          <a:p>
            <a:pPr marL="825750" lvl="2" indent="-285750"/>
            <a:r>
              <a:rPr lang="en-CA" altLang="en-US" dirty="0"/>
              <a:t>Optimization of processes</a:t>
            </a:r>
          </a:p>
          <a:p>
            <a:pPr marL="825750" lvl="2" indent="-285750"/>
            <a:r>
              <a:rPr lang="en-US" altLang="en-US" dirty="0"/>
              <a:t>Validation of theories and hypotheses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Parameter Estimation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Solving optimization problems where the objective function and the constraints are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Basic Concept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Procedure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Advantages</a:t>
            </a:r>
          </a:p>
          <a:p>
            <a:pPr marL="825750" lvl="2" indent="-285750"/>
            <a:r>
              <a:rPr lang="en-US" altLang="en-US" dirty="0"/>
              <a:t>Efficiency for large-scale linear problems</a:t>
            </a:r>
          </a:p>
          <a:p>
            <a:pPr marL="285750" lvl="1" indent="-285750"/>
            <a:r>
              <a:rPr lang="en-US" altLang="en-US" b="1" dirty="0"/>
              <a:t>Limitations</a:t>
            </a:r>
          </a:p>
          <a:p>
            <a:pPr marL="825750" lvl="2" indent="-285750"/>
            <a:r>
              <a:rPr lang="en-US" altLang="en-US" dirty="0"/>
              <a:t>Requirement of linearization for non-linear problems</a:t>
            </a:r>
            <a:endParaRPr lang="en-CA" altLang="en-US" dirty="0"/>
          </a:p>
          <a:p>
            <a:pPr marL="825750" lvl="2" indent="-285750"/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Simplex Optimization Method </a:t>
            </a:r>
          </a:p>
        </p:txBody>
      </p:sp>
    </p:spTree>
    <p:extLst>
      <p:ext uri="{BB962C8B-B14F-4D97-AF65-F5344CB8AC3E}">
        <p14:creationId xmlns:p14="http://schemas.microsoft.com/office/powerpoint/2010/main" val="162224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Simplex Optimization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75275-F214-796E-FAB7-9721FDE2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85332"/>
            <a:ext cx="5032188" cy="35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3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005254" cy="367211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Solving non-linear least squares problems</a:t>
                </a:r>
              </a:p>
              <a:p>
                <a:pPr marL="825750" lvl="2" indent="-285750"/>
                <a:r>
                  <a:rPr lang="en-US" altLang="en-US" b="1" dirty="0"/>
                  <a:t> </a:t>
                </a:r>
                <a:r>
                  <a:rPr lang="en-US" altLang="en-US" dirty="0"/>
                  <a:t>Linear in terms of the residuals' squares</a:t>
                </a:r>
              </a:p>
              <a:p>
                <a:pPr marL="285750" lvl="1" indent="-285750"/>
                <a:r>
                  <a:rPr lang="en-US" altLang="en-US" b="1" dirty="0"/>
                  <a:t>Basic Concept</a:t>
                </a:r>
              </a:p>
              <a:p>
                <a:pPr marL="825750" lvl="2" indent="-285750"/>
                <a:r>
                  <a:rPr lang="en-US" altLang="en-US" dirty="0"/>
                  <a:t>Find the set of parameters θ that minimizes the difference between the observed data and the model's predictions.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Procedure</a:t>
                </a:r>
                <a:endParaRPr lang="en-CA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Advantages</a:t>
                </a:r>
              </a:p>
              <a:p>
                <a:pPr marL="825750" lvl="2" indent="-285750"/>
                <a:r>
                  <a:rPr lang="en-CA" altLang="en-US" dirty="0"/>
                  <a:t>Efficiency &amp; Simplicity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Limitations</a:t>
                </a:r>
              </a:p>
              <a:p>
                <a:pPr marL="825750" lvl="2" indent="-285750"/>
                <a:r>
                  <a:rPr lang="en-CA" altLang="en-US" dirty="0"/>
                  <a:t>Convergence &amp; Non-convexity</a:t>
                </a:r>
              </a:p>
              <a:p>
                <a:endParaRPr lang="en-CA" altLang="en-US" dirty="0"/>
              </a:p>
            </p:txBody>
          </p:sp>
        </mc:Choice>
        <mc:Fallback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131888"/>
                <a:ext cx="6005254" cy="3672110"/>
              </a:xfrm>
              <a:blipFill>
                <a:blip r:embed="rId2"/>
                <a:stretch>
                  <a:fillRect l="-1827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Gauss-Newton Method</a:t>
            </a:r>
          </a:p>
        </p:txBody>
      </p:sp>
    </p:spTree>
    <p:extLst>
      <p:ext uri="{BB962C8B-B14F-4D97-AF65-F5344CB8AC3E}">
        <p14:creationId xmlns:p14="http://schemas.microsoft.com/office/powerpoint/2010/main" val="280371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Procedure: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Gauss-Newton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7F3C9-F3B1-2C04-8324-7F626776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9622"/>
            <a:ext cx="5235922" cy="367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1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6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6477</TotalTime>
  <Words>397</Words>
  <Application>Microsoft Office PowerPoint</Application>
  <PresentationFormat>On-screen Show (16:9)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Whitney Book</vt:lpstr>
      <vt:lpstr>Arial</vt:lpstr>
      <vt:lpstr>Calibri</vt:lpstr>
      <vt:lpstr>Cambria Math</vt:lpstr>
      <vt:lpstr>Office Theme</vt:lpstr>
      <vt:lpstr>CHBE 552 Project Comparison of the Simplex Optimization Method with the Gauss-Newton Method for Parameter Estimation in Algebraic Models</vt:lpstr>
      <vt:lpstr>Outline</vt:lpstr>
      <vt:lpstr>Introduction</vt:lpstr>
      <vt:lpstr>Parameter Estimation</vt:lpstr>
      <vt:lpstr>Simplex Optimization Method </vt:lpstr>
      <vt:lpstr>Simplex Optimization Method </vt:lpstr>
      <vt:lpstr>Gauss-Newton Method</vt:lpstr>
      <vt:lpstr>Gauss-Newton Method</vt:lpstr>
      <vt:lpstr>Problems</vt:lpstr>
      <vt:lpstr>Problem 1: Adsorption of 1,2 Dichloropropane</vt:lpstr>
      <vt:lpstr>Problem 2:  MnO2-Catalyzed Acetic Acid Oxidation</vt:lpstr>
      <vt:lpstr>Approach</vt:lpstr>
      <vt:lpstr>Approach</vt:lpstr>
      <vt:lpstr>Reference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260</cp:revision>
  <cp:lastPrinted>2015-09-29T17:52:21Z</cp:lastPrinted>
  <dcterms:created xsi:type="dcterms:W3CDTF">2010-06-15T20:07:28Z</dcterms:created>
  <dcterms:modified xsi:type="dcterms:W3CDTF">2024-03-11T04:49:45Z</dcterms:modified>
  <cp:category/>
</cp:coreProperties>
</file>